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325" r:id="rId5"/>
    <p:sldId id="326" r:id="rId6"/>
    <p:sldId id="327" r:id="rId7"/>
    <p:sldId id="328" r:id="rId8"/>
    <p:sldId id="329" r:id="rId9"/>
    <p:sldId id="330" r:id="rId10"/>
    <p:sldId id="331" r:id="rId11"/>
    <p:sldId id="332" r:id="rId12"/>
    <p:sldId id="333" r:id="rId13"/>
    <p:sldId id="33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3B2FBB-3D36-469C-B5A1-59615D20E3A0}"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9D5DA1BE-B23A-43B2-8EB9-533EFE8D71D8}">
      <dgm:prSet/>
      <dgm:spPr/>
      <dgm:t>
        <a:bodyPr/>
        <a:lstStyle/>
        <a:p>
          <a:r>
            <a:rPr lang="en-US"/>
            <a:t>Import the data</a:t>
          </a:r>
        </a:p>
      </dgm:t>
    </dgm:pt>
    <dgm:pt modelId="{44C28C79-2585-4C39-9569-830BBAD176FC}" type="parTrans" cxnId="{7112397D-E849-42D3-B9DF-D32F2D69D7AF}">
      <dgm:prSet/>
      <dgm:spPr/>
      <dgm:t>
        <a:bodyPr/>
        <a:lstStyle/>
        <a:p>
          <a:endParaRPr lang="en-US"/>
        </a:p>
      </dgm:t>
    </dgm:pt>
    <dgm:pt modelId="{6D195D57-2D4E-4243-BA8E-A9CB94BFE764}" type="sibTrans" cxnId="{7112397D-E849-42D3-B9DF-D32F2D69D7AF}">
      <dgm:prSet/>
      <dgm:spPr/>
      <dgm:t>
        <a:bodyPr/>
        <a:lstStyle/>
        <a:p>
          <a:endParaRPr lang="en-US"/>
        </a:p>
      </dgm:t>
    </dgm:pt>
    <dgm:pt modelId="{40D6F0E4-F8F5-43BD-92D5-842C19EAD8C5}">
      <dgm:prSet/>
      <dgm:spPr/>
      <dgm:t>
        <a:bodyPr/>
        <a:lstStyle/>
        <a:p>
          <a:r>
            <a:rPr lang="en-US"/>
            <a:t>Data Preparation</a:t>
          </a:r>
        </a:p>
      </dgm:t>
    </dgm:pt>
    <dgm:pt modelId="{C3592D82-1367-4C37-A04F-2F37CFC8680A}" type="parTrans" cxnId="{67896165-216D-4CBC-9644-1D766C5A6FE8}">
      <dgm:prSet/>
      <dgm:spPr/>
      <dgm:t>
        <a:bodyPr/>
        <a:lstStyle/>
        <a:p>
          <a:endParaRPr lang="en-US"/>
        </a:p>
      </dgm:t>
    </dgm:pt>
    <dgm:pt modelId="{96590EA3-4D4F-4633-BDD0-20D3594766CC}" type="sibTrans" cxnId="{67896165-216D-4CBC-9644-1D766C5A6FE8}">
      <dgm:prSet/>
      <dgm:spPr/>
      <dgm:t>
        <a:bodyPr/>
        <a:lstStyle/>
        <a:p>
          <a:endParaRPr lang="en-US"/>
        </a:p>
      </dgm:t>
    </dgm:pt>
    <dgm:pt modelId="{45569893-A74D-48B4-B1E6-6BEFDFA1081D}">
      <dgm:prSet/>
      <dgm:spPr/>
      <dgm:t>
        <a:bodyPr/>
        <a:lstStyle/>
        <a:p>
          <a:r>
            <a:rPr lang="en-US"/>
            <a:t>Calculate minimal travel time</a:t>
          </a:r>
        </a:p>
      </dgm:t>
    </dgm:pt>
    <dgm:pt modelId="{9124FA34-338E-490C-8DC1-1BA6A86FCDD7}" type="parTrans" cxnId="{1870A693-CB04-409A-90C1-4C58FE2E2D8F}">
      <dgm:prSet/>
      <dgm:spPr/>
      <dgm:t>
        <a:bodyPr/>
        <a:lstStyle/>
        <a:p>
          <a:endParaRPr lang="en-US"/>
        </a:p>
      </dgm:t>
    </dgm:pt>
    <dgm:pt modelId="{4174E2C5-F9AD-49E6-9E2D-B56B127A8005}" type="sibTrans" cxnId="{1870A693-CB04-409A-90C1-4C58FE2E2D8F}">
      <dgm:prSet/>
      <dgm:spPr/>
      <dgm:t>
        <a:bodyPr/>
        <a:lstStyle/>
        <a:p>
          <a:endParaRPr lang="en-US"/>
        </a:p>
      </dgm:t>
    </dgm:pt>
    <dgm:pt modelId="{133BFE81-CA53-4F53-88BD-3915C6724EB8}">
      <dgm:prSet/>
      <dgm:spPr/>
      <dgm:t>
        <a:bodyPr/>
        <a:lstStyle/>
        <a:p>
          <a:r>
            <a:rPr lang="en-US"/>
            <a:t>Exploratory data analysis</a:t>
          </a:r>
        </a:p>
      </dgm:t>
    </dgm:pt>
    <dgm:pt modelId="{7A3354B2-B257-41C4-A54C-C9F56C306044}" type="parTrans" cxnId="{CAF577B5-A57E-49A9-BC70-BBFC44DC8611}">
      <dgm:prSet/>
      <dgm:spPr/>
      <dgm:t>
        <a:bodyPr/>
        <a:lstStyle/>
        <a:p>
          <a:endParaRPr lang="en-US"/>
        </a:p>
      </dgm:t>
    </dgm:pt>
    <dgm:pt modelId="{C75FE1D1-9D1B-4114-9354-C1199E05136D}" type="sibTrans" cxnId="{CAF577B5-A57E-49A9-BC70-BBFC44DC8611}">
      <dgm:prSet/>
      <dgm:spPr/>
      <dgm:t>
        <a:bodyPr/>
        <a:lstStyle/>
        <a:p>
          <a:endParaRPr lang="en-US"/>
        </a:p>
      </dgm:t>
    </dgm:pt>
    <dgm:pt modelId="{92B06662-A5A0-4A8D-9687-B65E1E992452}">
      <dgm:prSet/>
      <dgm:spPr/>
      <dgm:t>
        <a:bodyPr/>
        <a:lstStyle/>
        <a:p>
          <a:r>
            <a:rPr lang="en-US"/>
            <a:t>Unsupervised Clustering</a:t>
          </a:r>
        </a:p>
      </dgm:t>
    </dgm:pt>
    <dgm:pt modelId="{C0E495FD-1EB8-4547-ADAB-9F7C88897D66}" type="parTrans" cxnId="{0F95EE4E-AED8-4B0F-8553-FC61BDDC86B4}">
      <dgm:prSet/>
      <dgm:spPr/>
      <dgm:t>
        <a:bodyPr/>
        <a:lstStyle/>
        <a:p>
          <a:endParaRPr lang="en-US"/>
        </a:p>
      </dgm:t>
    </dgm:pt>
    <dgm:pt modelId="{C1205706-8A70-460E-A181-ABFAC272594D}" type="sibTrans" cxnId="{0F95EE4E-AED8-4B0F-8553-FC61BDDC86B4}">
      <dgm:prSet/>
      <dgm:spPr/>
      <dgm:t>
        <a:bodyPr/>
        <a:lstStyle/>
        <a:p>
          <a:endParaRPr lang="en-US"/>
        </a:p>
      </dgm:t>
    </dgm:pt>
    <dgm:pt modelId="{8A4EA025-2987-4BEE-88F5-03E506B5E254}" type="pres">
      <dgm:prSet presAssocID="{BC3B2FBB-3D36-469C-B5A1-59615D20E3A0}" presName="outerComposite" presStyleCnt="0">
        <dgm:presLayoutVars>
          <dgm:chMax val="5"/>
          <dgm:dir/>
          <dgm:resizeHandles val="exact"/>
        </dgm:presLayoutVars>
      </dgm:prSet>
      <dgm:spPr/>
    </dgm:pt>
    <dgm:pt modelId="{93DAD136-B892-481D-BD82-59B186C0E47D}" type="pres">
      <dgm:prSet presAssocID="{BC3B2FBB-3D36-469C-B5A1-59615D20E3A0}" presName="dummyMaxCanvas" presStyleCnt="0">
        <dgm:presLayoutVars/>
      </dgm:prSet>
      <dgm:spPr/>
    </dgm:pt>
    <dgm:pt modelId="{734F21C7-F34C-483E-A597-159285EA822C}" type="pres">
      <dgm:prSet presAssocID="{BC3B2FBB-3D36-469C-B5A1-59615D20E3A0}" presName="FiveNodes_1" presStyleLbl="node1" presStyleIdx="0" presStyleCnt="5">
        <dgm:presLayoutVars>
          <dgm:bulletEnabled val="1"/>
        </dgm:presLayoutVars>
      </dgm:prSet>
      <dgm:spPr/>
    </dgm:pt>
    <dgm:pt modelId="{9DABC0B5-BAC5-4C7A-86A2-240548EAC0ED}" type="pres">
      <dgm:prSet presAssocID="{BC3B2FBB-3D36-469C-B5A1-59615D20E3A0}" presName="FiveNodes_2" presStyleLbl="node1" presStyleIdx="1" presStyleCnt="5">
        <dgm:presLayoutVars>
          <dgm:bulletEnabled val="1"/>
        </dgm:presLayoutVars>
      </dgm:prSet>
      <dgm:spPr/>
    </dgm:pt>
    <dgm:pt modelId="{EE42658E-DDBB-4667-88F0-FE1B3F166B1F}" type="pres">
      <dgm:prSet presAssocID="{BC3B2FBB-3D36-469C-B5A1-59615D20E3A0}" presName="FiveNodes_3" presStyleLbl="node1" presStyleIdx="2" presStyleCnt="5">
        <dgm:presLayoutVars>
          <dgm:bulletEnabled val="1"/>
        </dgm:presLayoutVars>
      </dgm:prSet>
      <dgm:spPr/>
    </dgm:pt>
    <dgm:pt modelId="{75F20BFF-A3C6-44AB-97D7-EC68D6485884}" type="pres">
      <dgm:prSet presAssocID="{BC3B2FBB-3D36-469C-B5A1-59615D20E3A0}" presName="FiveNodes_4" presStyleLbl="node1" presStyleIdx="3" presStyleCnt="5">
        <dgm:presLayoutVars>
          <dgm:bulletEnabled val="1"/>
        </dgm:presLayoutVars>
      </dgm:prSet>
      <dgm:spPr/>
    </dgm:pt>
    <dgm:pt modelId="{12954DE0-4EB8-4A86-A4CC-CBE9666F66B8}" type="pres">
      <dgm:prSet presAssocID="{BC3B2FBB-3D36-469C-B5A1-59615D20E3A0}" presName="FiveNodes_5" presStyleLbl="node1" presStyleIdx="4" presStyleCnt="5">
        <dgm:presLayoutVars>
          <dgm:bulletEnabled val="1"/>
        </dgm:presLayoutVars>
      </dgm:prSet>
      <dgm:spPr/>
    </dgm:pt>
    <dgm:pt modelId="{DA78248D-0F36-4543-89E2-0B5496C60305}" type="pres">
      <dgm:prSet presAssocID="{BC3B2FBB-3D36-469C-B5A1-59615D20E3A0}" presName="FiveConn_1-2" presStyleLbl="fgAccFollowNode1" presStyleIdx="0" presStyleCnt="4">
        <dgm:presLayoutVars>
          <dgm:bulletEnabled val="1"/>
        </dgm:presLayoutVars>
      </dgm:prSet>
      <dgm:spPr/>
    </dgm:pt>
    <dgm:pt modelId="{B405A974-1029-4BE5-AA49-D2DBFD9B4C2A}" type="pres">
      <dgm:prSet presAssocID="{BC3B2FBB-3D36-469C-B5A1-59615D20E3A0}" presName="FiveConn_2-3" presStyleLbl="fgAccFollowNode1" presStyleIdx="1" presStyleCnt="4">
        <dgm:presLayoutVars>
          <dgm:bulletEnabled val="1"/>
        </dgm:presLayoutVars>
      </dgm:prSet>
      <dgm:spPr/>
    </dgm:pt>
    <dgm:pt modelId="{617567F1-6F41-4B60-A320-8BACC61F3FC3}" type="pres">
      <dgm:prSet presAssocID="{BC3B2FBB-3D36-469C-B5A1-59615D20E3A0}" presName="FiveConn_3-4" presStyleLbl="fgAccFollowNode1" presStyleIdx="2" presStyleCnt="4">
        <dgm:presLayoutVars>
          <dgm:bulletEnabled val="1"/>
        </dgm:presLayoutVars>
      </dgm:prSet>
      <dgm:spPr/>
    </dgm:pt>
    <dgm:pt modelId="{E7596137-95EA-450C-B5EF-3CCC1B2EE5BB}" type="pres">
      <dgm:prSet presAssocID="{BC3B2FBB-3D36-469C-B5A1-59615D20E3A0}" presName="FiveConn_4-5" presStyleLbl="fgAccFollowNode1" presStyleIdx="3" presStyleCnt="4">
        <dgm:presLayoutVars>
          <dgm:bulletEnabled val="1"/>
        </dgm:presLayoutVars>
      </dgm:prSet>
      <dgm:spPr/>
    </dgm:pt>
    <dgm:pt modelId="{F72E96E4-0E64-4955-8D9A-D47030ECDC9D}" type="pres">
      <dgm:prSet presAssocID="{BC3B2FBB-3D36-469C-B5A1-59615D20E3A0}" presName="FiveNodes_1_text" presStyleLbl="node1" presStyleIdx="4" presStyleCnt="5">
        <dgm:presLayoutVars>
          <dgm:bulletEnabled val="1"/>
        </dgm:presLayoutVars>
      </dgm:prSet>
      <dgm:spPr/>
    </dgm:pt>
    <dgm:pt modelId="{BDC16DC1-DF82-4862-91E5-B59B53E5929B}" type="pres">
      <dgm:prSet presAssocID="{BC3B2FBB-3D36-469C-B5A1-59615D20E3A0}" presName="FiveNodes_2_text" presStyleLbl="node1" presStyleIdx="4" presStyleCnt="5">
        <dgm:presLayoutVars>
          <dgm:bulletEnabled val="1"/>
        </dgm:presLayoutVars>
      </dgm:prSet>
      <dgm:spPr/>
    </dgm:pt>
    <dgm:pt modelId="{7D8B5561-57EC-4CBD-9C74-60C529BD717E}" type="pres">
      <dgm:prSet presAssocID="{BC3B2FBB-3D36-469C-B5A1-59615D20E3A0}" presName="FiveNodes_3_text" presStyleLbl="node1" presStyleIdx="4" presStyleCnt="5">
        <dgm:presLayoutVars>
          <dgm:bulletEnabled val="1"/>
        </dgm:presLayoutVars>
      </dgm:prSet>
      <dgm:spPr/>
    </dgm:pt>
    <dgm:pt modelId="{898EC6BE-B253-4264-BDE0-C0DB5E63719A}" type="pres">
      <dgm:prSet presAssocID="{BC3B2FBB-3D36-469C-B5A1-59615D20E3A0}" presName="FiveNodes_4_text" presStyleLbl="node1" presStyleIdx="4" presStyleCnt="5">
        <dgm:presLayoutVars>
          <dgm:bulletEnabled val="1"/>
        </dgm:presLayoutVars>
      </dgm:prSet>
      <dgm:spPr/>
    </dgm:pt>
    <dgm:pt modelId="{FB5C84FE-0707-423C-BB92-A8358086CFBB}" type="pres">
      <dgm:prSet presAssocID="{BC3B2FBB-3D36-469C-B5A1-59615D20E3A0}" presName="FiveNodes_5_text" presStyleLbl="node1" presStyleIdx="4" presStyleCnt="5">
        <dgm:presLayoutVars>
          <dgm:bulletEnabled val="1"/>
        </dgm:presLayoutVars>
      </dgm:prSet>
      <dgm:spPr/>
    </dgm:pt>
  </dgm:ptLst>
  <dgm:cxnLst>
    <dgm:cxn modelId="{F17F1E0B-5E46-4818-B835-61EC26EAD540}" type="presOf" srcId="{9D5DA1BE-B23A-43B2-8EB9-533EFE8D71D8}" destId="{734F21C7-F34C-483E-A597-159285EA822C}" srcOrd="0" destOrd="0" presId="urn:microsoft.com/office/officeart/2005/8/layout/vProcess5"/>
    <dgm:cxn modelId="{134E8D0C-974A-4DB5-B410-2A22435BABE6}" type="presOf" srcId="{BC3B2FBB-3D36-469C-B5A1-59615D20E3A0}" destId="{8A4EA025-2987-4BEE-88F5-03E506B5E254}" srcOrd="0" destOrd="0" presId="urn:microsoft.com/office/officeart/2005/8/layout/vProcess5"/>
    <dgm:cxn modelId="{44759B21-FAC9-42FA-89EF-C53ACF3F99AB}" type="presOf" srcId="{6D195D57-2D4E-4243-BA8E-A9CB94BFE764}" destId="{DA78248D-0F36-4543-89E2-0B5496C60305}" srcOrd="0" destOrd="0" presId="urn:microsoft.com/office/officeart/2005/8/layout/vProcess5"/>
    <dgm:cxn modelId="{7AA1C136-48CE-4DF4-800A-804E3E826AA6}" type="presOf" srcId="{133BFE81-CA53-4F53-88BD-3915C6724EB8}" destId="{898EC6BE-B253-4264-BDE0-C0DB5E63719A}" srcOrd="1" destOrd="0" presId="urn:microsoft.com/office/officeart/2005/8/layout/vProcess5"/>
    <dgm:cxn modelId="{0984213F-5E98-4C95-99CB-A0A0C417BE86}" type="presOf" srcId="{C75FE1D1-9D1B-4114-9354-C1199E05136D}" destId="{E7596137-95EA-450C-B5EF-3CCC1B2EE5BB}" srcOrd="0" destOrd="0" presId="urn:microsoft.com/office/officeart/2005/8/layout/vProcess5"/>
    <dgm:cxn modelId="{6B8B5D3F-98A0-480F-A596-4AF5A9412B07}" type="presOf" srcId="{4174E2C5-F9AD-49E6-9E2D-B56B127A8005}" destId="{617567F1-6F41-4B60-A320-8BACC61F3FC3}" srcOrd="0" destOrd="0" presId="urn:microsoft.com/office/officeart/2005/8/layout/vProcess5"/>
    <dgm:cxn modelId="{67896165-216D-4CBC-9644-1D766C5A6FE8}" srcId="{BC3B2FBB-3D36-469C-B5A1-59615D20E3A0}" destId="{40D6F0E4-F8F5-43BD-92D5-842C19EAD8C5}" srcOrd="1" destOrd="0" parTransId="{C3592D82-1367-4C37-A04F-2F37CFC8680A}" sibTransId="{96590EA3-4D4F-4633-BDD0-20D3594766CC}"/>
    <dgm:cxn modelId="{0F95EE4E-AED8-4B0F-8553-FC61BDDC86B4}" srcId="{BC3B2FBB-3D36-469C-B5A1-59615D20E3A0}" destId="{92B06662-A5A0-4A8D-9687-B65E1E992452}" srcOrd="4" destOrd="0" parTransId="{C0E495FD-1EB8-4547-ADAB-9F7C88897D66}" sibTransId="{C1205706-8A70-460E-A181-ABFAC272594D}"/>
    <dgm:cxn modelId="{DECBC477-F76D-4692-B81D-DB319233E1DD}" type="presOf" srcId="{45569893-A74D-48B4-B1E6-6BEFDFA1081D}" destId="{EE42658E-DDBB-4667-88F0-FE1B3F166B1F}" srcOrd="0" destOrd="0" presId="urn:microsoft.com/office/officeart/2005/8/layout/vProcess5"/>
    <dgm:cxn modelId="{7112397D-E849-42D3-B9DF-D32F2D69D7AF}" srcId="{BC3B2FBB-3D36-469C-B5A1-59615D20E3A0}" destId="{9D5DA1BE-B23A-43B2-8EB9-533EFE8D71D8}" srcOrd="0" destOrd="0" parTransId="{44C28C79-2585-4C39-9569-830BBAD176FC}" sibTransId="{6D195D57-2D4E-4243-BA8E-A9CB94BFE764}"/>
    <dgm:cxn modelId="{9E0C7C7E-D3F8-4B5B-94CD-8648879280C9}" type="presOf" srcId="{9D5DA1BE-B23A-43B2-8EB9-533EFE8D71D8}" destId="{F72E96E4-0E64-4955-8D9A-D47030ECDC9D}" srcOrd="1" destOrd="0" presId="urn:microsoft.com/office/officeart/2005/8/layout/vProcess5"/>
    <dgm:cxn modelId="{9CA65B81-66E1-4499-89D7-E21AB38A8662}" type="presOf" srcId="{45569893-A74D-48B4-B1E6-6BEFDFA1081D}" destId="{7D8B5561-57EC-4CBD-9C74-60C529BD717E}" srcOrd="1" destOrd="0" presId="urn:microsoft.com/office/officeart/2005/8/layout/vProcess5"/>
    <dgm:cxn modelId="{1870A693-CB04-409A-90C1-4C58FE2E2D8F}" srcId="{BC3B2FBB-3D36-469C-B5A1-59615D20E3A0}" destId="{45569893-A74D-48B4-B1E6-6BEFDFA1081D}" srcOrd="2" destOrd="0" parTransId="{9124FA34-338E-490C-8DC1-1BA6A86FCDD7}" sibTransId="{4174E2C5-F9AD-49E6-9E2D-B56B127A8005}"/>
    <dgm:cxn modelId="{6761C1A8-207A-45CC-B185-141E7C1072E4}" type="presOf" srcId="{40D6F0E4-F8F5-43BD-92D5-842C19EAD8C5}" destId="{9DABC0B5-BAC5-4C7A-86A2-240548EAC0ED}" srcOrd="0" destOrd="0" presId="urn:microsoft.com/office/officeart/2005/8/layout/vProcess5"/>
    <dgm:cxn modelId="{16C2DEB2-4B3B-41BA-898A-138C601F995C}" type="presOf" srcId="{133BFE81-CA53-4F53-88BD-3915C6724EB8}" destId="{75F20BFF-A3C6-44AB-97D7-EC68D6485884}" srcOrd="0" destOrd="0" presId="urn:microsoft.com/office/officeart/2005/8/layout/vProcess5"/>
    <dgm:cxn modelId="{CAF577B5-A57E-49A9-BC70-BBFC44DC8611}" srcId="{BC3B2FBB-3D36-469C-B5A1-59615D20E3A0}" destId="{133BFE81-CA53-4F53-88BD-3915C6724EB8}" srcOrd="3" destOrd="0" parTransId="{7A3354B2-B257-41C4-A54C-C9F56C306044}" sibTransId="{C75FE1D1-9D1B-4114-9354-C1199E05136D}"/>
    <dgm:cxn modelId="{8552B8C9-C351-4810-97AB-43DCEE632287}" type="presOf" srcId="{96590EA3-4D4F-4633-BDD0-20D3594766CC}" destId="{B405A974-1029-4BE5-AA49-D2DBFD9B4C2A}" srcOrd="0" destOrd="0" presId="urn:microsoft.com/office/officeart/2005/8/layout/vProcess5"/>
    <dgm:cxn modelId="{AADDD9DD-ECE4-474A-ABA6-F129B29D0426}" type="presOf" srcId="{92B06662-A5A0-4A8D-9687-B65E1E992452}" destId="{FB5C84FE-0707-423C-BB92-A8358086CFBB}" srcOrd="1" destOrd="0" presId="urn:microsoft.com/office/officeart/2005/8/layout/vProcess5"/>
    <dgm:cxn modelId="{36E15FE4-B063-4FB3-BAF6-63A6ECFB3DD2}" type="presOf" srcId="{40D6F0E4-F8F5-43BD-92D5-842C19EAD8C5}" destId="{BDC16DC1-DF82-4862-91E5-B59B53E5929B}" srcOrd="1" destOrd="0" presId="urn:microsoft.com/office/officeart/2005/8/layout/vProcess5"/>
    <dgm:cxn modelId="{0E0553E6-D721-470D-9996-C853C097A33D}" type="presOf" srcId="{92B06662-A5A0-4A8D-9687-B65E1E992452}" destId="{12954DE0-4EB8-4A86-A4CC-CBE9666F66B8}" srcOrd="0" destOrd="0" presId="urn:microsoft.com/office/officeart/2005/8/layout/vProcess5"/>
    <dgm:cxn modelId="{2915D9C7-5BBE-4117-8613-8EDB23AE8B71}" type="presParOf" srcId="{8A4EA025-2987-4BEE-88F5-03E506B5E254}" destId="{93DAD136-B892-481D-BD82-59B186C0E47D}" srcOrd="0" destOrd="0" presId="urn:microsoft.com/office/officeart/2005/8/layout/vProcess5"/>
    <dgm:cxn modelId="{39A6F8FC-CA75-48F8-B7D7-7FB8CEEABAC4}" type="presParOf" srcId="{8A4EA025-2987-4BEE-88F5-03E506B5E254}" destId="{734F21C7-F34C-483E-A597-159285EA822C}" srcOrd="1" destOrd="0" presId="urn:microsoft.com/office/officeart/2005/8/layout/vProcess5"/>
    <dgm:cxn modelId="{1B56FF54-8A4C-4ED2-B1B6-79E655794449}" type="presParOf" srcId="{8A4EA025-2987-4BEE-88F5-03E506B5E254}" destId="{9DABC0B5-BAC5-4C7A-86A2-240548EAC0ED}" srcOrd="2" destOrd="0" presId="urn:microsoft.com/office/officeart/2005/8/layout/vProcess5"/>
    <dgm:cxn modelId="{1BD45A16-D7EC-4ECB-BF2B-D77A28D5DFE8}" type="presParOf" srcId="{8A4EA025-2987-4BEE-88F5-03E506B5E254}" destId="{EE42658E-DDBB-4667-88F0-FE1B3F166B1F}" srcOrd="3" destOrd="0" presId="urn:microsoft.com/office/officeart/2005/8/layout/vProcess5"/>
    <dgm:cxn modelId="{F5E84A35-6992-4BE0-B018-5EBF3207D7C4}" type="presParOf" srcId="{8A4EA025-2987-4BEE-88F5-03E506B5E254}" destId="{75F20BFF-A3C6-44AB-97D7-EC68D6485884}" srcOrd="4" destOrd="0" presId="urn:microsoft.com/office/officeart/2005/8/layout/vProcess5"/>
    <dgm:cxn modelId="{DC68C180-C424-427B-94CD-874957BB3EA2}" type="presParOf" srcId="{8A4EA025-2987-4BEE-88F5-03E506B5E254}" destId="{12954DE0-4EB8-4A86-A4CC-CBE9666F66B8}" srcOrd="5" destOrd="0" presId="urn:microsoft.com/office/officeart/2005/8/layout/vProcess5"/>
    <dgm:cxn modelId="{EB739F4D-AE0D-42C7-93BD-E47068B156EB}" type="presParOf" srcId="{8A4EA025-2987-4BEE-88F5-03E506B5E254}" destId="{DA78248D-0F36-4543-89E2-0B5496C60305}" srcOrd="6" destOrd="0" presId="urn:microsoft.com/office/officeart/2005/8/layout/vProcess5"/>
    <dgm:cxn modelId="{63CE7A36-2BFF-46A6-ABA5-B6F2B943C6BB}" type="presParOf" srcId="{8A4EA025-2987-4BEE-88F5-03E506B5E254}" destId="{B405A974-1029-4BE5-AA49-D2DBFD9B4C2A}" srcOrd="7" destOrd="0" presId="urn:microsoft.com/office/officeart/2005/8/layout/vProcess5"/>
    <dgm:cxn modelId="{7329600E-B1D3-40AE-AC2D-3278A6F08C9B}" type="presParOf" srcId="{8A4EA025-2987-4BEE-88F5-03E506B5E254}" destId="{617567F1-6F41-4B60-A320-8BACC61F3FC3}" srcOrd="8" destOrd="0" presId="urn:microsoft.com/office/officeart/2005/8/layout/vProcess5"/>
    <dgm:cxn modelId="{0B339DDA-713E-4AA6-A332-6888E8962E3E}" type="presParOf" srcId="{8A4EA025-2987-4BEE-88F5-03E506B5E254}" destId="{E7596137-95EA-450C-B5EF-3CCC1B2EE5BB}" srcOrd="9" destOrd="0" presId="urn:microsoft.com/office/officeart/2005/8/layout/vProcess5"/>
    <dgm:cxn modelId="{60724F19-8AF6-436B-9031-9CB61CBFCE36}" type="presParOf" srcId="{8A4EA025-2987-4BEE-88F5-03E506B5E254}" destId="{F72E96E4-0E64-4955-8D9A-D47030ECDC9D}" srcOrd="10" destOrd="0" presId="urn:microsoft.com/office/officeart/2005/8/layout/vProcess5"/>
    <dgm:cxn modelId="{39869763-6109-4AB8-902A-3DDAC174E494}" type="presParOf" srcId="{8A4EA025-2987-4BEE-88F5-03E506B5E254}" destId="{BDC16DC1-DF82-4862-91E5-B59B53E5929B}" srcOrd="11" destOrd="0" presId="urn:microsoft.com/office/officeart/2005/8/layout/vProcess5"/>
    <dgm:cxn modelId="{54205CB7-F9FF-4C41-88AD-066AB2301CE5}" type="presParOf" srcId="{8A4EA025-2987-4BEE-88F5-03E506B5E254}" destId="{7D8B5561-57EC-4CBD-9C74-60C529BD717E}" srcOrd="12" destOrd="0" presId="urn:microsoft.com/office/officeart/2005/8/layout/vProcess5"/>
    <dgm:cxn modelId="{77F0A775-CF74-43FB-899F-9CC15A1E807C}" type="presParOf" srcId="{8A4EA025-2987-4BEE-88F5-03E506B5E254}" destId="{898EC6BE-B253-4264-BDE0-C0DB5E63719A}" srcOrd="13" destOrd="0" presId="urn:microsoft.com/office/officeart/2005/8/layout/vProcess5"/>
    <dgm:cxn modelId="{110E194B-D440-4B38-8B88-6210D4899979}" type="presParOf" srcId="{8A4EA025-2987-4BEE-88F5-03E506B5E254}" destId="{FB5C84FE-0707-423C-BB92-A8358086CFBB}"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4F21C7-F34C-483E-A597-159285EA822C}">
      <dsp:nvSpPr>
        <dsp:cNvPr id="0" name=""/>
        <dsp:cNvSpPr/>
      </dsp:nvSpPr>
      <dsp:spPr>
        <a:xfrm>
          <a:off x="0" y="0"/>
          <a:ext cx="6261004" cy="680085"/>
        </a:xfrm>
        <a:prstGeom prst="roundRect">
          <a:avLst>
            <a:gd name="adj" fmla="val 10000"/>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Import the data</a:t>
          </a:r>
        </a:p>
      </dsp:txBody>
      <dsp:txXfrm>
        <a:off x="19919" y="19919"/>
        <a:ext cx="5447570" cy="640247"/>
      </dsp:txXfrm>
    </dsp:sp>
    <dsp:sp modelId="{9DABC0B5-BAC5-4C7A-86A2-240548EAC0ED}">
      <dsp:nvSpPr>
        <dsp:cNvPr id="0" name=""/>
        <dsp:cNvSpPr/>
      </dsp:nvSpPr>
      <dsp:spPr>
        <a:xfrm>
          <a:off x="467542" y="774541"/>
          <a:ext cx="6261004" cy="680085"/>
        </a:xfrm>
        <a:prstGeom prst="roundRect">
          <a:avLst>
            <a:gd name="adj" fmla="val 10000"/>
          </a:avLst>
        </a:prstGeom>
        <a:solidFill>
          <a:schemeClr val="accent2">
            <a:hueOff val="113291"/>
            <a:satOff val="-11998"/>
            <a:lumOff val="-294"/>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Data Preparation</a:t>
          </a:r>
        </a:p>
      </dsp:txBody>
      <dsp:txXfrm>
        <a:off x="487461" y="794460"/>
        <a:ext cx="5311568" cy="640247"/>
      </dsp:txXfrm>
    </dsp:sp>
    <dsp:sp modelId="{EE42658E-DDBB-4667-88F0-FE1B3F166B1F}">
      <dsp:nvSpPr>
        <dsp:cNvPr id="0" name=""/>
        <dsp:cNvSpPr/>
      </dsp:nvSpPr>
      <dsp:spPr>
        <a:xfrm>
          <a:off x="935085" y="1549082"/>
          <a:ext cx="6261004" cy="680085"/>
        </a:xfrm>
        <a:prstGeom prst="roundRect">
          <a:avLst>
            <a:gd name="adj" fmla="val 10000"/>
          </a:avLst>
        </a:prstGeom>
        <a:solidFill>
          <a:schemeClr val="accent2">
            <a:hueOff val="226582"/>
            <a:satOff val="-23996"/>
            <a:lumOff val="-588"/>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Calculate minimal travel time</a:t>
          </a:r>
        </a:p>
      </dsp:txBody>
      <dsp:txXfrm>
        <a:off x="955004" y="1569001"/>
        <a:ext cx="5311568" cy="640247"/>
      </dsp:txXfrm>
    </dsp:sp>
    <dsp:sp modelId="{75F20BFF-A3C6-44AB-97D7-EC68D6485884}">
      <dsp:nvSpPr>
        <dsp:cNvPr id="0" name=""/>
        <dsp:cNvSpPr/>
      </dsp:nvSpPr>
      <dsp:spPr>
        <a:xfrm>
          <a:off x="1402627" y="2323623"/>
          <a:ext cx="6261004" cy="680085"/>
        </a:xfrm>
        <a:prstGeom prst="roundRect">
          <a:avLst>
            <a:gd name="adj" fmla="val 10000"/>
          </a:avLst>
        </a:prstGeom>
        <a:solidFill>
          <a:schemeClr val="accent2">
            <a:hueOff val="339874"/>
            <a:satOff val="-35995"/>
            <a:lumOff val="-882"/>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Exploratory data analysis</a:t>
          </a:r>
        </a:p>
      </dsp:txBody>
      <dsp:txXfrm>
        <a:off x="1422546" y="2343542"/>
        <a:ext cx="5311568" cy="640247"/>
      </dsp:txXfrm>
    </dsp:sp>
    <dsp:sp modelId="{12954DE0-4EB8-4A86-A4CC-CBE9666F66B8}">
      <dsp:nvSpPr>
        <dsp:cNvPr id="0" name=""/>
        <dsp:cNvSpPr/>
      </dsp:nvSpPr>
      <dsp:spPr>
        <a:xfrm>
          <a:off x="1870170" y="3098165"/>
          <a:ext cx="6261004" cy="680085"/>
        </a:xfrm>
        <a:prstGeom prst="roundRect">
          <a:avLst>
            <a:gd name="adj" fmla="val 10000"/>
          </a:avLst>
        </a:prstGeom>
        <a:solidFill>
          <a:schemeClr val="accent2">
            <a:hueOff val="453165"/>
            <a:satOff val="-47993"/>
            <a:lumOff val="-1176"/>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Unsupervised Clustering</a:t>
          </a:r>
        </a:p>
      </dsp:txBody>
      <dsp:txXfrm>
        <a:off x="1890089" y="3118084"/>
        <a:ext cx="5311568" cy="640247"/>
      </dsp:txXfrm>
    </dsp:sp>
    <dsp:sp modelId="{DA78248D-0F36-4543-89E2-0B5496C60305}">
      <dsp:nvSpPr>
        <dsp:cNvPr id="0" name=""/>
        <dsp:cNvSpPr/>
      </dsp:nvSpPr>
      <dsp:spPr>
        <a:xfrm>
          <a:off x="5818949" y="496839"/>
          <a:ext cx="442055" cy="442055"/>
        </a:xfrm>
        <a:prstGeom prst="downArrow">
          <a:avLst>
            <a:gd name="adj1" fmla="val 55000"/>
            <a:gd name="adj2" fmla="val 45000"/>
          </a:avLst>
        </a:prstGeom>
        <a:solidFill>
          <a:schemeClr val="accent2">
            <a:tint val="40000"/>
            <a:alpha val="90000"/>
            <a:hueOff val="0"/>
            <a:satOff val="0"/>
            <a:lumOff val="0"/>
            <a:alphaOff val="0"/>
          </a:schemeClr>
        </a:solidFill>
        <a:ln w="1587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918411" y="496839"/>
        <a:ext cx="243131" cy="332646"/>
      </dsp:txXfrm>
    </dsp:sp>
    <dsp:sp modelId="{B405A974-1029-4BE5-AA49-D2DBFD9B4C2A}">
      <dsp:nvSpPr>
        <dsp:cNvPr id="0" name=""/>
        <dsp:cNvSpPr/>
      </dsp:nvSpPr>
      <dsp:spPr>
        <a:xfrm>
          <a:off x="6286492" y="1271381"/>
          <a:ext cx="442055" cy="442055"/>
        </a:xfrm>
        <a:prstGeom prst="downArrow">
          <a:avLst>
            <a:gd name="adj1" fmla="val 55000"/>
            <a:gd name="adj2" fmla="val 45000"/>
          </a:avLst>
        </a:prstGeom>
        <a:solidFill>
          <a:schemeClr val="accent2">
            <a:tint val="40000"/>
            <a:alpha val="90000"/>
            <a:hueOff val="309552"/>
            <a:satOff val="-13952"/>
            <a:lumOff val="-985"/>
            <a:alphaOff val="0"/>
          </a:schemeClr>
        </a:solidFill>
        <a:ln w="15875" cap="rnd" cmpd="sng" algn="ctr">
          <a:solidFill>
            <a:schemeClr val="accent2">
              <a:tint val="40000"/>
              <a:alpha val="90000"/>
              <a:hueOff val="309552"/>
              <a:satOff val="-13952"/>
              <a:lumOff val="-98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6385954" y="1271381"/>
        <a:ext cx="243131" cy="332646"/>
      </dsp:txXfrm>
    </dsp:sp>
    <dsp:sp modelId="{617567F1-6F41-4B60-A320-8BACC61F3FC3}">
      <dsp:nvSpPr>
        <dsp:cNvPr id="0" name=""/>
        <dsp:cNvSpPr/>
      </dsp:nvSpPr>
      <dsp:spPr>
        <a:xfrm>
          <a:off x="6754034" y="2034587"/>
          <a:ext cx="442055" cy="442055"/>
        </a:xfrm>
        <a:prstGeom prst="downArrow">
          <a:avLst>
            <a:gd name="adj1" fmla="val 55000"/>
            <a:gd name="adj2" fmla="val 45000"/>
          </a:avLst>
        </a:prstGeom>
        <a:solidFill>
          <a:schemeClr val="accent2">
            <a:tint val="40000"/>
            <a:alpha val="90000"/>
            <a:hueOff val="619104"/>
            <a:satOff val="-27904"/>
            <a:lumOff val="-1969"/>
            <a:alphaOff val="0"/>
          </a:schemeClr>
        </a:solidFill>
        <a:ln w="15875" cap="rnd" cmpd="sng" algn="ctr">
          <a:solidFill>
            <a:schemeClr val="accent2">
              <a:tint val="40000"/>
              <a:alpha val="90000"/>
              <a:hueOff val="619104"/>
              <a:satOff val="-27904"/>
              <a:lumOff val="-196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6853496" y="2034587"/>
        <a:ext cx="243131" cy="332646"/>
      </dsp:txXfrm>
    </dsp:sp>
    <dsp:sp modelId="{E7596137-95EA-450C-B5EF-3CCC1B2EE5BB}">
      <dsp:nvSpPr>
        <dsp:cNvPr id="0" name=""/>
        <dsp:cNvSpPr/>
      </dsp:nvSpPr>
      <dsp:spPr>
        <a:xfrm>
          <a:off x="7221577" y="2816685"/>
          <a:ext cx="442055" cy="442055"/>
        </a:xfrm>
        <a:prstGeom prst="downArrow">
          <a:avLst>
            <a:gd name="adj1" fmla="val 55000"/>
            <a:gd name="adj2" fmla="val 45000"/>
          </a:avLst>
        </a:prstGeom>
        <a:solidFill>
          <a:schemeClr val="accent2">
            <a:tint val="40000"/>
            <a:alpha val="90000"/>
            <a:hueOff val="928656"/>
            <a:satOff val="-41856"/>
            <a:lumOff val="-2954"/>
            <a:alphaOff val="0"/>
          </a:schemeClr>
        </a:solidFill>
        <a:ln w="15875" cap="rnd" cmpd="sng" algn="ctr">
          <a:solidFill>
            <a:schemeClr val="accent2">
              <a:tint val="40000"/>
              <a:alpha val="90000"/>
              <a:hueOff val="928656"/>
              <a:satOff val="-41856"/>
              <a:lumOff val="-295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321039" y="2816685"/>
        <a:ext cx="243131" cy="33264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650E8C-2689-4B15-B826-80064E9C0C1C}" type="datetimeFigureOut">
              <a:rPr lang="en-US" smtClean="0"/>
              <a:t>8/15/2020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94154B-F4A3-483A-917E-306EE56506CE}" type="slidenum">
              <a:rPr lang="en-US" smtClean="0"/>
              <a:t>‹#›</a:t>
            </a:fld>
            <a:endParaRPr lang="en-US" dirty="0"/>
          </a:p>
        </p:txBody>
      </p:sp>
    </p:spTree>
    <p:extLst>
      <p:ext uri="{BB962C8B-B14F-4D97-AF65-F5344CB8AC3E}">
        <p14:creationId xmlns:p14="http://schemas.microsoft.com/office/powerpoint/2010/main" val="3891243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1FB8A62-DCE9-4436-9813-08E79A925A23}"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5E7F13-71B8-4E89-9805-DA65EBFE4E21}"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94F798-4536-418F-AF46-E7615AACEFFE}"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95B916B1-B68C-4957-AE0B-93441D9E3D2F}"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E64BFA5-A92D-41C0-B87E-588E162B4D01}"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6EDBA82-64E2-4933-AD0E-2A0A12EEC9DB}"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B3C782-30F3-4353-A7EC-A4019AF6CF86}"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BDC2840-3F9A-41D5-88D3-AF4A12202226}"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AE9BF7-07DF-409E-B752-2C7FF3C69342}"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878DD4-B65A-4D2E-BBD5-ED45F05FDBDE}" type="datetime1">
              <a:rPr lang="en-US" smtClean="0"/>
              <a:t>8/15/2020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F24808-1E67-42D6-909C-FFD2C25166CD}"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040FC86-635A-4D7D-B975-7D2311E38442}" type="datetime1">
              <a:rPr lang="en-US" smtClean="0"/>
              <a:t>8/15/2020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C2A4C6A-45FD-4202-953C-8BAC2B3505A4}" type="datetime1">
              <a:rPr lang="en-US" smtClean="0"/>
              <a:t>8/15/2020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01E0CF-6B8F-49E5-98A1-A47C358284A1}" type="datetime1">
              <a:rPr lang="en-US" smtClean="0"/>
              <a:t>8/15/2020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A5BE61-E0C4-4540-89B0-D647AC89119E}"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DCBBA7-94F5-4632-977F-A069F5B4DE45}" type="datetime1">
              <a:rPr lang="en-US" smtClean="0"/>
              <a:t>8/15/2020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A32D190-7243-461F-A783-93D8A78C031A}" type="datetime1">
              <a:rPr lang="en-US" smtClean="0"/>
              <a:t>8/15/2020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FA94DED7-0A28-4AD9-8747-E94113225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useBgFill="1">
        <p:nvSpPr>
          <p:cNvPr id="65" name="Rectangle 64">
            <a:extLst>
              <a:ext uri="{FF2B5EF4-FFF2-40B4-BE49-F238E27FC236}">
                <a16:creationId xmlns:a16="http://schemas.microsoft.com/office/drawing/2014/main" id="{6F175609-91A3-416E-BC3D-7548FDE029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7" name="Rectangle 66">
            <a:extLst>
              <a:ext uri="{FF2B5EF4-FFF2-40B4-BE49-F238E27FC236}">
                <a16:creationId xmlns:a16="http://schemas.microsoft.com/office/drawing/2014/main" id="{9A3B0D54-9DF0-4FF8-A0AA-B4234DF35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bg2">
              <a:lumMod val="1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95E423F-7192-4CEF-A3DE-67A5D88963FC}"/>
              </a:ext>
            </a:extLst>
          </p:cNvPr>
          <p:cNvSpPr>
            <a:spLocks noGrp="1"/>
          </p:cNvSpPr>
          <p:nvPr>
            <p:ph type="ctrTitle"/>
          </p:nvPr>
        </p:nvSpPr>
        <p:spPr>
          <a:xfrm>
            <a:off x="430431" y="1296140"/>
            <a:ext cx="3778870" cy="2024109"/>
          </a:xfrm>
        </p:spPr>
        <p:txBody>
          <a:bodyPr>
            <a:normAutofit/>
          </a:bodyPr>
          <a:lstStyle/>
          <a:p>
            <a:r>
              <a:rPr lang="en-US" sz="4800" dirty="0">
                <a:solidFill>
                  <a:srgbClr val="FEFFFF"/>
                </a:solidFill>
              </a:rPr>
              <a:t>15’min Emergency</a:t>
            </a:r>
            <a:br>
              <a:rPr lang="en-US" sz="4800" dirty="0">
                <a:solidFill>
                  <a:srgbClr val="FEFFFF"/>
                </a:solidFill>
              </a:rPr>
            </a:br>
            <a:r>
              <a:rPr lang="en-US" sz="2000" dirty="0">
                <a:solidFill>
                  <a:srgbClr val="FEFFFF"/>
                </a:solidFill>
              </a:rPr>
              <a:t>IBM Capstone</a:t>
            </a:r>
          </a:p>
        </p:txBody>
      </p:sp>
      <p:pic>
        <p:nvPicPr>
          <p:cNvPr id="7" name="Picture 6" descr="A close up of abstract drawing of downtown buildings">
            <a:extLst>
              <a:ext uri="{FF2B5EF4-FFF2-40B4-BE49-F238E27FC236}">
                <a16:creationId xmlns:a16="http://schemas.microsoft.com/office/drawing/2014/main" id="{9E8E76DD-36CE-456F-AE4B-0CA05DD4A062}"/>
              </a:ext>
            </a:extLst>
          </p:cNvPr>
          <p:cNvPicPr>
            <a:picLocks noChangeAspect="1"/>
          </p:cNvPicPr>
          <p:nvPr/>
        </p:nvPicPr>
        <p:blipFill rotWithShape="1">
          <a:blip r:embed="rId2"/>
          <a:srcRect l="23282" t="24102" r="20509"/>
          <a:stretch/>
        </p:blipFill>
        <p:spPr>
          <a:xfrm>
            <a:off x="4639732" y="10"/>
            <a:ext cx="7552267" cy="6857990"/>
          </a:xfrm>
          <a:prstGeom prst="rect">
            <a:avLst/>
          </a:prstGeom>
        </p:spPr>
      </p:pic>
      <p:sp>
        <p:nvSpPr>
          <p:cNvPr id="69" name="Freeform 5">
            <a:extLst>
              <a:ext uri="{FF2B5EF4-FFF2-40B4-BE49-F238E27FC236}">
                <a16:creationId xmlns:a16="http://schemas.microsoft.com/office/drawing/2014/main" id="{64D236DE-BD07-488F-B236-DDEEFFF720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Subtitle 2">
            <a:extLst>
              <a:ext uri="{FF2B5EF4-FFF2-40B4-BE49-F238E27FC236}">
                <a16:creationId xmlns:a16="http://schemas.microsoft.com/office/drawing/2014/main" id="{18F4C5B9-7CE7-4198-A777-E8552CCFF3A6}"/>
              </a:ext>
            </a:extLst>
          </p:cNvPr>
          <p:cNvSpPr>
            <a:spLocks noGrp="1"/>
          </p:cNvSpPr>
          <p:nvPr>
            <p:ph type="subTitle" idx="1"/>
          </p:nvPr>
        </p:nvSpPr>
        <p:spPr>
          <a:xfrm>
            <a:off x="540279" y="5189400"/>
            <a:ext cx="3778870" cy="544260"/>
          </a:xfrm>
        </p:spPr>
        <p:txBody>
          <a:bodyPr anchor="ctr">
            <a:normAutofit/>
          </a:bodyPr>
          <a:lstStyle/>
          <a:p>
            <a:r>
              <a:rPr lang="en-US" sz="1600" dirty="0">
                <a:solidFill>
                  <a:srgbClr val="FEFFFF"/>
                </a:solidFill>
              </a:rPr>
              <a:t>Priyank Patel</a:t>
            </a:r>
          </a:p>
        </p:txBody>
      </p:sp>
    </p:spTree>
    <p:extLst>
      <p:ext uri="{BB962C8B-B14F-4D97-AF65-F5344CB8AC3E}">
        <p14:creationId xmlns:p14="http://schemas.microsoft.com/office/powerpoint/2010/main" val="1139014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3E165-3D68-4537-A71F-D08413EDC852}"/>
              </a:ext>
            </a:extLst>
          </p:cNvPr>
          <p:cNvSpPr>
            <a:spLocks noGrp="1"/>
          </p:cNvSpPr>
          <p:nvPr>
            <p:ph type="title"/>
          </p:nvPr>
        </p:nvSpPr>
        <p:spPr/>
        <p:txBody>
          <a:bodyPr/>
          <a:lstStyle/>
          <a:p>
            <a:r>
              <a:rPr lang="en-US" dirty="0"/>
              <a:t>CONCLUSION</a:t>
            </a:r>
            <a:endParaRPr lang="en-CA" dirty="0"/>
          </a:p>
        </p:txBody>
      </p:sp>
      <p:sp>
        <p:nvSpPr>
          <p:cNvPr id="3" name="Content Placeholder 2">
            <a:extLst>
              <a:ext uri="{FF2B5EF4-FFF2-40B4-BE49-F238E27FC236}">
                <a16:creationId xmlns:a16="http://schemas.microsoft.com/office/drawing/2014/main" id="{9574CDEE-E5A9-4177-A88D-E0878EECE19D}"/>
              </a:ext>
            </a:extLst>
          </p:cNvPr>
          <p:cNvSpPr>
            <a:spLocks noGrp="1"/>
          </p:cNvSpPr>
          <p:nvPr>
            <p:ph idx="1"/>
          </p:nvPr>
        </p:nvSpPr>
        <p:spPr/>
        <p:txBody>
          <a:bodyPr/>
          <a:lstStyle/>
          <a:p>
            <a:r>
              <a:rPr lang="en-CA" sz="1800" dirty="0">
                <a:effectLst/>
                <a:latin typeface="Times New Roman" panose="02020603050405020304" pitchFamily="18" charset="0"/>
                <a:ea typeface="Calibri" panose="020F0502020204030204" pitchFamily="34" charset="0"/>
              </a:rPr>
              <a:t>We also identified common readiness characteristics shared by residences and even neighborhoods within the districts via a clustering exercise, supplemented by a map visualization of the clusters.</a:t>
            </a:r>
          </a:p>
          <a:p>
            <a:r>
              <a:rPr lang="en-CA" sz="1800" dirty="0">
                <a:effectLst/>
                <a:latin typeface="Times New Roman" panose="02020603050405020304" pitchFamily="18" charset="0"/>
                <a:ea typeface="Calibri" panose="020F0502020204030204" pitchFamily="34" charset="0"/>
                <a:cs typeface="Times New Roman" panose="02020603050405020304" pitchFamily="18" charset="0"/>
              </a:rPr>
              <a:t>We confirmed that every residence in the downtown, is within the reach of every type of medical service/category required within the 15 minutes of walk.</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spTree>
    <p:extLst>
      <p:ext uri="{BB962C8B-B14F-4D97-AF65-F5344CB8AC3E}">
        <p14:creationId xmlns:p14="http://schemas.microsoft.com/office/powerpoint/2010/main" val="651407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D7CCF7-1A51-40F9-AAA4-03B5F994F16B}"/>
              </a:ext>
            </a:extLst>
          </p:cNvPr>
          <p:cNvSpPr>
            <a:spLocks noGrp="1"/>
          </p:cNvSpPr>
          <p:nvPr>
            <p:ph type="title"/>
          </p:nvPr>
        </p:nvSpPr>
        <p:spPr>
          <a:xfrm>
            <a:off x="3373062" y="624110"/>
            <a:ext cx="8131550" cy="1280890"/>
          </a:xfrm>
        </p:spPr>
        <p:txBody>
          <a:bodyPr>
            <a:normAutofit/>
          </a:bodyPr>
          <a:lstStyle/>
          <a:p>
            <a:r>
              <a:rPr lang="en-US"/>
              <a:t>CONTENT</a:t>
            </a:r>
            <a:endParaRPr lang="en-US" dirty="0"/>
          </a:p>
        </p:txBody>
      </p:sp>
      <p:sp>
        <p:nvSpPr>
          <p:cNvPr id="14" name="Rectangle 13">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29"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8"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9"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0"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1"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2"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23"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4"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5"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6"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7"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8"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30" name="Group 29">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31"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32"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33"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4"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5"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6"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7"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8"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9"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40"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41"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42"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4"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43" name="Content Placeholder 6">
            <a:extLst>
              <a:ext uri="{FF2B5EF4-FFF2-40B4-BE49-F238E27FC236}">
                <a16:creationId xmlns:a16="http://schemas.microsoft.com/office/drawing/2014/main" id="{C713CC1F-833C-4795-879B-6CF59AE061D3}"/>
              </a:ext>
            </a:extLst>
          </p:cNvPr>
          <p:cNvSpPr>
            <a:spLocks noGrp="1"/>
          </p:cNvSpPr>
          <p:nvPr>
            <p:ph idx="1"/>
          </p:nvPr>
        </p:nvSpPr>
        <p:spPr>
          <a:xfrm>
            <a:off x="3373062" y="2133600"/>
            <a:ext cx="8131550" cy="3777622"/>
          </a:xfrm>
        </p:spPr>
        <p:txBody>
          <a:bodyPr>
            <a:normAutofit/>
          </a:bodyPr>
          <a:lstStyle/>
          <a:p>
            <a:r>
              <a:rPr lang="en-US" dirty="0"/>
              <a:t>INTRODUCTION</a:t>
            </a:r>
          </a:p>
          <a:p>
            <a:r>
              <a:rPr lang="en-US" dirty="0"/>
              <a:t>GOALS</a:t>
            </a:r>
          </a:p>
          <a:p>
            <a:r>
              <a:rPr lang="en-US" dirty="0"/>
              <a:t>DATA</a:t>
            </a:r>
          </a:p>
          <a:p>
            <a:r>
              <a:rPr lang="en-US" dirty="0"/>
              <a:t>METHODOLGY</a:t>
            </a:r>
          </a:p>
          <a:p>
            <a:r>
              <a:rPr lang="en-US" dirty="0"/>
              <a:t>RESULT</a:t>
            </a:r>
          </a:p>
          <a:p>
            <a:r>
              <a:rPr lang="en-US" dirty="0"/>
              <a:t>CONCLUSION</a:t>
            </a:r>
          </a:p>
        </p:txBody>
      </p:sp>
    </p:spTree>
    <p:extLst>
      <p:ext uri="{BB962C8B-B14F-4D97-AF65-F5344CB8AC3E}">
        <p14:creationId xmlns:p14="http://schemas.microsoft.com/office/powerpoint/2010/main" val="408643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BE4843-DD14-46A3-88CF-3A9E7D269115}"/>
              </a:ext>
            </a:extLst>
          </p:cNvPr>
          <p:cNvSpPr>
            <a:spLocks noGrp="1"/>
          </p:cNvSpPr>
          <p:nvPr>
            <p:ph type="title"/>
          </p:nvPr>
        </p:nvSpPr>
        <p:spPr>
          <a:xfrm>
            <a:off x="3373062" y="624110"/>
            <a:ext cx="8131550" cy="1280890"/>
          </a:xfrm>
        </p:spPr>
        <p:txBody>
          <a:bodyPr>
            <a:normAutofit/>
          </a:bodyPr>
          <a:lstStyle/>
          <a:p>
            <a:r>
              <a:rPr lang="en-US" dirty="0"/>
              <a:t>INTRODUCTION	</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C8FF9350-DB08-47C7-90DC-F8141CA37D4E}"/>
              </a:ext>
            </a:extLst>
          </p:cNvPr>
          <p:cNvSpPr>
            <a:spLocks noGrp="1"/>
          </p:cNvSpPr>
          <p:nvPr>
            <p:ph idx="1"/>
          </p:nvPr>
        </p:nvSpPr>
        <p:spPr>
          <a:xfrm>
            <a:off x="3373062" y="2133600"/>
            <a:ext cx="8131550" cy="3777622"/>
          </a:xfrm>
        </p:spPr>
        <p:txBody>
          <a:bodyPr>
            <a:normAutofit/>
          </a:bodyPr>
          <a:lstStyle/>
          <a:p>
            <a:r>
              <a:rPr lang="en-US" dirty="0">
                <a:effectLst/>
                <a:latin typeface="Times New Roman" panose="02020603050405020304" pitchFamily="18" charset="0"/>
                <a:ea typeface="Calibri" panose="020F0502020204030204" pitchFamily="34" charset="0"/>
              </a:rPr>
              <a:t>The aim of this project is to test the readiness of the city amenities where each residence can reach any necessary amenities like medical services in an emergency within the 15 minutes of timespan</a:t>
            </a:r>
            <a:r>
              <a:rPr lang="en-CA" dirty="0">
                <a:effectLst/>
                <a:latin typeface="Times New Roman" panose="02020603050405020304" pitchFamily="18" charset="0"/>
                <a:ea typeface="Calibri" panose="020F0502020204030204" pitchFamily="34" charset="0"/>
              </a:rPr>
              <a:t>.</a:t>
            </a:r>
          </a:p>
          <a:p>
            <a:r>
              <a:rPr lang="en-US" sz="1800" dirty="0">
                <a:effectLst/>
                <a:latin typeface="Times New Roman" panose="02020603050405020304" pitchFamily="18" charset="0"/>
                <a:ea typeface="Calibri" panose="020F0502020204030204" pitchFamily="34" charset="0"/>
              </a:rPr>
              <a:t>Here in this experiment, we will be focusing on the Downtown neighborhood of the Washington DC for the medical services available in the reach from downtown.</a:t>
            </a:r>
            <a:endParaRPr lang="en-CA"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4091998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6B6668-72BA-46CF-BC49-FB99D8206397}"/>
              </a:ext>
            </a:extLst>
          </p:cNvPr>
          <p:cNvSpPr>
            <a:spLocks noGrp="1"/>
          </p:cNvSpPr>
          <p:nvPr>
            <p:ph type="title"/>
          </p:nvPr>
        </p:nvSpPr>
        <p:spPr>
          <a:xfrm>
            <a:off x="3373062" y="624110"/>
            <a:ext cx="8131550" cy="1280890"/>
          </a:xfrm>
        </p:spPr>
        <p:txBody>
          <a:bodyPr>
            <a:normAutofit/>
          </a:bodyPr>
          <a:lstStyle/>
          <a:p>
            <a:r>
              <a:rPr lang="en-US" dirty="0"/>
              <a:t>GOALS</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744859E7-8903-442A-840D-ED0318170B84}"/>
              </a:ext>
            </a:extLst>
          </p:cNvPr>
          <p:cNvSpPr>
            <a:spLocks noGrp="1"/>
          </p:cNvSpPr>
          <p:nvPr>
            <p:ph idx="1"/>
          </p:nvPr>
        </p:nvSpPr>
        <p:spPr>
          <a:xfrm>
            <a:off x="3373062" y="2133600"/>
            <a:ext cx="8131550" cy="3777622"/>
          </a:xfrm>
        </p:spPr>
        <p:txBody>
          <a:bodyPr>
            <a:normAutofit/>
          </a:bodyPr>
          <a:lstStyle/>
          <a:p>
            <a:pPr marL="228600">
              <a:spcAft>
                <a:spcPts val="8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With the help of this experiment, we will try to answer some of the questions like:</a:t>
            </a:r>
            <a:endParaRPr lang="en-CA" dirty="0">
              <a:effectLst/>
              <a:latin typeface="Calibri" panose="020F0502020204030204" pitchFamily="34" charset="0"/>
              <a:ea typeface="Calibri" panose="020F0502020204030204" pitchFamily="34" charset="0"/>
              <a:cs typeface="Times New Roman" panose="02020603050405020304" pitchFamily="18" charset="0"/>
            </a:endParaRPr>
          </a:p>
          <a:p>
            <a:pPr lvl="0">
              <a:buAutoNum type="arabicPeriod"/>
            </a:pPr>
            <a:r>
              <a:rPr lang="en-CA" dirty="0">
                <a:effectLst/>
                <a:latin typeface="Times New Roman" panose="02020603050405020304" pitchFamily="18" charset="0"/>
                <a:ea typeface="Calibri" panose="020F0502020204030204" pitchFamily="34" charset="0"/>
                <a:cs typeface="Times New Roman" panose="02020603050405020304" pitchFamily="18" charset="0"/>
              </a:rPr>
              <a:t>What is the overall current state of readiness of the city and the districts within it in respect to this "15 minutes" goal?</a:t>
            </a:r>
            <a:endParaRPr lang="en-CA" dirty="0">
              <a:latin typeface="Calibri" panose="020F0502020204030204" pitchFamily="34" charset="0"/>
              <a:ea typeface="Calibri" panose="020F0502020204030204" pitchFamily="34" charset="0"/>
              <a:cs typeface="Times New Roman" panose="02020603050405020304" pitchFamily="18" charset="0"/>
            </a:endParaRPr>
          </a:p>
          <a:p>
            <a:pPr lvl="0">
              <a:buAutoNum type="arabicPeriod"/>
            </a:pPr>
            <a:r>
              <a:rPr lang="en-CA" dirty="0">
                <a:effectLst/>
                <a:latin typeface="Times New Roman" panose="02020603050405020304" pitchFamily="18" charset="0"/>
                <a:ea typeface="Calibri" panose="020F0502020204030204" pitchFamily="34" charset="0"/>
                <a:cs typeface="Times New Roman" panose="02020603050405020304" pitchFamily="18" charset="0"/>
              </a:rPr>
              <a:t>Can we identify neighborhoods that share similar characteristics and group them together so that specific dedicated action plans can be defined to enable the "15 minutes" vision in these neighborhoods?</a:t>
            </a:r>
            <a:endParaRPr lang="en-CA"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spTree>
    <p:extLst>
      <p:ext uri="{BB962C8B-B14F-4D97-AF65-F5344CB8AC3E}">
        <p14:creationId xmlns:p14="http://schemas.microsoft.com/office/powerpoint/2010/main" val="689269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9AE247-BAEF-4F2E-AD66-946D620F45BC}"/>
              </a:ext>
            </a:extLst>
          </p:cNvPr>
          <p:cNvSpPr>
            <a:spLocks noGrp="1"/>
          </p:cNvSpPr>
          <p:nvPr>
            <p:ph type="title"/>
          </p:nvPr>
        </p:nvSpPr>
        <p:spPr>
          <a:xfrm>
            <a:off x="3373062" y="624110"/>
            <a:ext cx="8131550" cy="1280890"/>
          </a:xfrm>
        </p:spPr>
        <p:txBody>
          <a:bodyPr>
            <a:normAutofit/>
          </a:bodyPr>
          <a:lstStyle/>
          <a:p>
            <a:r>
              <a:rPr lang="en-US" dirty="0"/>
              <a:t>DATA</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8F4626C6-915E-4D33-A844-F9F0C7225D19}"/>
              </a:ext>
            </a:extLst>
          </p:cNvPr>
          <p:cNvSpPr>
            <a:spLocks noGrp="1"/>
          </p:cNvSpPr>
          <p:nvPr>
            <p:ph idx="1"/>
          </p:nvPr>
        </p:nvSpPr>
        <p:spPr>
          <a:xfrm>
            <a:off x="3373062" y="2133600"/>
            <a:ext cx="8131550" cy="3777622"/>
          </a:xfrm>
        </p:spPr>
        <p:txBody>
          <a:bodyPr>
            <a:normAutofit/>
          </a:bodyPr>
          <a:lstStyle/>
          <a:p>
            <a:r>
              <a:rPr lang="en-US" dirty="0">
                <a:effectLst/>
                <a:latin typeface="Times New Roman" panose="02020603050405020304" pitchFamily="18" charset="0"/>
                <a:ea typeface="Calibri" panose="020F0502020204030204" pitchFamily="34" charset="0"/>
              </a:rPr>
              <a:t>We will the coordinates of residence to locate the spot and find the medical service in the desirable radius. For this data, we will use the building benchmark data sourced from Open Data DC which contains all the required information.</a:t>
            </a:r>
          </a:p>
          <a:p>
            <a:r>
              <a:rPr lang="en-US" dirty="0">
                <a:latin typeface="Times New Roman" panose="02020603050405020304" pitchFamily="18" charset="0"/>
                <a:ea typeface="Calibri" panose="020F0502020204030204" pitchFamily="34" charset="0"/>
              </a:rPr>
              <a:t>W</a:t>
            </a:r>
            <a:r>
              <a:rPr lang="en-US" dirty="0">
                <a:effectLst/>
                <a:latin typeface="Times New Roman" panose="02020603050405020304" pitchFamily="18" charset="0"/>
                <a:ea typeface="Calibri" panose="020F0502020204030204" pitchFamily="34" charset="0"/>
              </a:rPr>
              <a:t>e will use Foursquare API to search for the medical services using the </a:t>
            </a:r>
            <a:r>
              <a:rPr lang="en-US" dirty="0">
                <a:latin typeface="Times New Roman" panose="02020603050405020304" pitchFamily="18" charset="0"/>
                <a:ea typeface="Calibri" panose="020F0502020204030204" pitchFamily="34" charset="0"/>
              </a:rPr>
              <a:t>category ID </a:t>
            </a:r>
            <a:r>
              <a:rPr lang="en-US" dirty="0">
                <a:effectLst/>
                <a:latin typeface="Times New Roman" panose="02020603050405020304" pitchFamily="18" charset="0"/>
                <a:ea typeface="Calibri" panose="020F0502020204030204" pitchFamily="34" charset="0"/>
              </a:rPr>
              <a:t>in reach of every residence.</a:t>
            </a:r>
          </a:p>
          <a:p>
            <a:r>
              <a:rPr lang="en-US" dirty="0">
                <a:effectLst/>
                <a:latin typeface="Times New Roman" panose="02020603050405020304" pitchFamily="18" charset="0"/>
                <a:ea typeface="Calibri" panose="020F0502020204030204" pitchFamily="34" charset="0"/>
                <a:cs typeface="Times New Roman" panose="02020603050405020304" pitchFamily="18" charset="0"/>
              </a:rPr>
              <a:t>The new dataframe will be created using both datasets above with the distance between the residence and medical venue, time travel to reach venue, 15minFlag which indicates whether, the distance can be travelled under 15 minutes.</a:t>
            </a:r>
            <a:endParaRPr lang="en-CA"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spTree>
    <p:extLst>
      <p:ext uri="{BB962C8B-B14F-4D97-AF65-F5344CB8AC3E}">
        <p14:creationId xmlns:p14="http://schemas.microsoft.com/office/powerpoint/2010/main" val="1823722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E4DD7F-421F-4173-9EB7-96A259B75D4B}"/>
              </a:ext>
            </a:extLst>
          </p:cNvPr>
          <p:cNvSpPr>
            <a:spLocks noGrp="1"/>
          </p:cNvSpPr>
          <p:nvPr>
            <p:ph type="title"/>
          </p:nvPr>
        </p:nvSpPr>
        <p:spPr>
          <a:xfrm>
            <a:off x="3373062" y="624110"/>
            <a:ext cx="8131550" cy="1280890"/>
          </a:xfrm>
        </p:spPr>
        <p:txBody>
          <a:bodyPr>
            <a:normAutofit/>
          </a:bodyPr>
          <a:lstStyle/>
          <a:p>
            <a:r>
              <a:rPr lang="en-US" dirty="0"/>
              <a:t>APPROACH</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graphicFrame>
        <p:nvGraphicFramePr>
          <p:cNvPr id="39" name="Content Placeholder 2">
            <a:extLst>
              <a:ext uri="{FF2B5EF4-FFF2-40B4-BE49-F238E27FC236}">
                <a16:creationId xmlns:a16="http://schemas.microsoft.com/office/drawing/2014/main" id="{CCBAB447-A0C1-4B74-866B-40A6B492CCD6}"/>
              </a:ext>
            </a:extLst>
          </p:cNvPr>
          <p:cNvGraphicFramePr>
            <a:graphicFrameLocks noGrp="1"/>
          </p:cNvGraphicFramePr>
          <p:nvPr>
            <p:ph idx="1"/>
            <p:extLst>
              <p:ext uri="{D42A27DB-BD31-4B8C-83A1-F6EECF244321}">
                <p14:modId xmlns:p14="http://schemas.microsoft.com/office/powerpoint/2010/main" val="1940512616"/>
              </p:ext>
            </p:extLst>
          </p:nvPr>
        </p:nvGraphicFramePr>
        <p:xfrm>
          <a:off x="3373438" y="2133600"/>
          <a:ext cx="8131175" cy="3778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70084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F0ED47-18F7-4AB0-AEED-77C3C601798E}"/>
              </a:ext>
            </a:extLst>
          </p:cNvPr>
          <p:cNvSpPr>
            <a:spLocks noGrp="1"/>
          </p:cNvSpPr>
          <p:nvPr>
            <p:ph type="title"/>
          </p:nvPr>
        </p:nvSpPr>
        <p:spPr>
          <a:xfrm>
            <a:off x="3373062" y="624110"/>
            <a:ext cx="8131550" cy="1280890"/>
          </a:xfrm>
        </p:spPr>
        <p:txBody>
          <a:bodyPr>
            <a:normAutofit/>
          </a:bodyPr>
          <a:lstStyle/>
          <a:p>
            <a:r>
              <a:rPr lang="en-US" dirty="0"/>
              <a:t>RESULT	</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64399D7D-597A-4D78-B4A0-2EDB9D112AB4}"/>
              </a:ext>
            </a:extLst>
          </p:cNvPr>
          <p:cNvSpPr>
            <a:spLocks noGrp="1"/>
          </p:cNvSpPr>
          <p:nvPr>
            <p:ph idx="1"/>
          </p:nvPr>
        </p:nvSpPr>
        <p:spPr>
          <a:xfrm>
            <a:off x="3373062" y="2133600"/>
            <a:ext cx="8131550" cy="4438002"/>
          </a:xfrm>
        </p:spPr>
        <p:txBody>
          <a:bodyPr>
            <a:normAutofit/>
          </a:bodyPr>
          <a:lstStyle/>
          <a:p>
            <a:r>
              <a:rPr lang="en-CA" dirty="0">
                <a:effectLst/>
                <a:latin typeface="Times New Roman" panose="02020603050405020304" pitchFamily="18" charset="0"/>
                <a:ea typeface="Calibri" panose="020F0502020204030204" pitchFamily="34" charset="0"/>
                <a:cs typeface="Times New Roman" panose="02020603050405020304" pitchFamily="18" charset="0"/>
              </a:rPr>
              <a:t>The exploratory data analysis shows that every residence present in our downtown dataset in within the range of 15 minutes of travel time by walking to reach to nearest medical service. To travel to the nearest medical service in downtown the average time is under 5 minutes.</a:t>
            </a:r>
          </a:p>
          <a:p>
            <a:pPr marL="0" indent="0">
              <a:buNone/>
            </a:pPr>
            <a:endParaRPr lang="en-CA"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CA"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pic>
        <p:nvPicPr>
          <p:cNvPr id="39" name="Picture 38" descr="A screenshot of a cell phone&#10;&#10;Description automatically generated">
            <a:extLst>
              <a:ext uri="{FF2B5EF4-FFF2-40B4-BE49-F238E27FC236}">
                <a16:creationId xmlns:a16="http://schemas.microsoft.com/office/drawing/2014/main" id="{87B8E116-973D-4502-98FD-61D61AF1F866}"/>
              </a:ext>
            </a:extLst>
          </p:cNvPr>
          <p:cNvPicPr/>
          <p:nvPr/>
        </p:nvPicPr>
        <p:blipFill>
          <a:blip r:embed="rId2">
            <a:extLst>
              <a:ext uri="{28A0092B-C50C-407E-A947-70E740481C1C}">
                <a14:useLocalDpi xmlns:a14="http://schemas.microsoft.com/office/drawing/2010/main" val="0"/>
              </a:ext>
            </a:extLst>
          </a:blip>
          <a:stretch>
            <a:fillRect/>
          </a:stretch>
        </p:blipFill>
        <p:spPr>
          <a:xfrm>
            <a:off x="4467037" y="3420977"/>
            <a:ext cx="5943600" cy="2994660"/>
          </a:xfrm>
          <a:prstGeom prst="rect">
            <a:avLst/>
          </a:prstGeom>
        </p:spPr>
      </p:pic>
    </p:spTree>
    <p:extLst>
      <p:ext uri="{BB962C8B-B14F-4D97-AF65-F5344CB8AC3E}">
        <p14:creationId xmlns:p14="http://schemas.microsoft.com/office/powerpoint/2010/main" val="1042439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9ABD5D-8DB7-4503-9603-646F97060977}"/>
              </a:ext>
            </a:extLst>
          </p:cNvPr>
          <p:cNvSpPr>
            <a:spLocks noGrp="1"/>
          </p:cNvSpPr>
          <p:nvPr>
            <p:ph type="title"/>
          </p:nvPr>
        </p:nvSpPr>
        <p:spPr>
          <a:xfrm>
            <a:off x="3373062" y="624110"/>
            <a:ext cx="8131550" cy="1280890"/>
          </a:xfrm>
        </p:spPr>
        <p:txBody>
          <a:bodyPr>
            <a:normAutofit/>
          </a:bodyPr>
          <a:lstStyle/>
          <a:p>
            <a:r>
              <a:rPr lang="en-US" dirty="0"/>
              <a:t>RESULT</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5EB898F5-C22B-42AC-B9E0-A2438A84327E}"/>
              </a:ext>
            </a:extLst>
          </p:cNvPr>
          <p:cNvSpPr>
            <a:spLocks noGrp="1"/>
          </p:cNvSpPr>
          <p:nvPr>
            <p:ph idx="1"/>
          </p:nvPr>
        </p:nvSpPr>
        <p:spPr>
          <a:xfrm>
            <a:off x="3272416" y="1534231"/>
            <a:ext cx="8131550" cy="3777622"/>
          </a:xfrm>
        </p:spPr>
        <p:txBody>
          <a:bodyPr>
            <a:normAutofit/>
          </a:bodyPr>
          <a:lstStyle/>
          <a:p>
            <a:r>
              <a:rPr lang="en-CA" dirty="0">
                <a:effectLst/>
                <a:latin typeface="Times New Roman" panose="02020603050405020304" pitchFamily="18" charset="0"/>
                <a:ea typeface="Calibri" panose="020F0502020204030204" pitchFamily="34" charset="0"/>
                <a:cs typeface="Times New Roman" panose="02020603050405020304" pitchFamily="18" charset="0"/>
              </a:rPr>
              <a:t>To see the distribution of travel time for different medical service such as Doctor’s office, Dentist’s office, Hospital, Health &amp; Beauty Service and the average travel time to reach the nearest venue in each medical service.</a:t>
            </a:r>
            <a:endParaRPr lang="en-CA"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pic>
        <p:nvPicPr>
          <p:cNvPr id="39" name="Picture 38" descr="A screenshot of a social media post&#10;&#10;Description automatically generated">
            <a:extLst>
              <a:ext uri="{FF2B5EF4-FFF2-40B4-BE49-F238E27FC236}">
                <a16:creationId xmlns:a16="http://schemas.microsoft.com/office/drawing/2014/main" id="{03CBE2AE-7D15-403D-A0BC-C44C00F8EDC5}"/>
              </a:ext>
            </a:extLst>
          </p:cNvPr>
          <p:cNvPicPr/>
          <p:nvPr/>
        </p:nvPicPr>
        <p:blipFill>
          <a:blip r:embed="rId2">
            <a:extLst>
              <a:ext uri="{28A0092B-C50C-407E-A947-70E740481C1C}">
                <a14:useLocalDpi xmlns:a14="http://schemas.microsoft.com/office/drawing/2010/main" val="0"/>
              </a:ext>
            </a:extLst>
          </a:blip>
          <a:stretch>
            <a:fillRect/>
          </a:stretch>
        </p:blipFill>
        <p:spPr>
          <a:xfrm>
            <a:off x="4932494" y="2529110"/>
            <a:ext cx="4903186" cy="3777622"/>
          </a:xfrm>
          <a:prstGeom prst="rect">
            <a:avLst/>
          </a:prstGeom>
        </p:spPr>
      </p:pic>
    </p:spTree>
    <p:extLst>
      <p:ext uri="{BB962C8B-B14F-4D97-AF65-F5344CB8AC3E}">
        <p14:creationId xmlns:p14="http://schemas.microsoft.com/office/powerpoint/2010/main" val="1647517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2CFAF4-FC8B-4296-8E8A-2BD9825778CA}"/>
              </a:ext>
            </a:extLst>
          </p:cNvPr>
          <p:cNvSpPr>
            <a:spLocks noGrp="1"/>
          </p:cNvSpPr>
          <p:nvPr>
            <p:ph type="title"/>
          </p:nvPr>
        </p:nvSpPr>
        <p:spPr>
          <a:xfrm>
            <a:off x="3373062" y="624110"/>
            <a:ext cx="8131550" cy="1280890"/>
          </a:xfrm>
        </p:spPr>
        <p:txBody>
          <a:bodyPr>
            <a:normAutofit/>
          </a:bodyPr>
          <a:lstStyle/>
          <a:p>
            <a:r>
              <a:rPr lang="en-US" dirty="0"/>
              <a:t>RESULT</a:t>
            </a:r>
            <a:endParaRPr lang="en-CA" dirty="0"/>
          </a:p>
        </p:txBody>
      </p:sp>
      <p:sp>
        <p:nvSpPr>
          <p:cNvPr id="10" name="Rectangle 9">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3"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14"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5"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16"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17"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18"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19"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0"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1"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2"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3"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4"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26" name="Group 25">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27"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28"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29"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0"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1"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2"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3"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4"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5"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36"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37"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38"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0"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3" name="Content Placeholder 2">
            <a:extLst>
              <a:ext uri="{FF2B5EF4-FFF2-40B4-BE49-F238E27FC236}">
                <a16:creationId xmlns:a16="http://schemas.microsoft.com/office/drawing/2014/main" id="{00FD4724-8BA8-4ADF-B65A-FEFA98D592FA}"/>
              </a:ext>
            </a:extLst>
          </p:cNvPr>
          <p:cNvSpPr>
            <a:spLocks noGrp="1"/>
          </p:cNvSpPr>
          <p:nvPr>
            <p:ph idx="1"/>
          </p:nvPr>
        </p:nvSpPr>
        <p:spPr>
          <a:xfrm>
            <a:off x="3373062" y="1692564"/>
            <a:ext cx="8131550" cy="3777622"/>
          </a:xfrm>
        </p:spPr>
        <p:txBody>
          <a:bodyPr>
            <a:normAutofit/>
          </a:bodyPr>
          <a:lstStyle/>
          <a:p>
            <a:r>
              <a:rPr lang="en-CA" dirty="0">
                <a:effectLst/>
                <a:latin typeface="Times New Roman" panose="02020603050405020304" pitchFamily="18" charset="0"/>
                <a:ea typeface="Calibri" panose="020F0502020204030204" pitchFamily="34" charset="0"/>
              </a:rPr>
              <a:t>Clusters tend to group residences that are in continuous areas, </a:t>
            </a:r>
            <a:r>
              <a:rPr lang="en-CA" dirty="0" err="1">
                <a:effectLst/>
                <a:latin typeface="Times New Roman" panose="02020603050405020304" pitchFamily="18" charset="0"/>
                <a:ea typeface="Calibri" panose="020F0502020204030204" pitchFamily="34" charset="0"/>
              </a:rPr>
              <a:t>i.e</a:t>
            </a:r>
            <a:r>
              <a:rPr lang="en-CA" dirty="0">
                <a:effectLst/>
                <a:latin typeface="Times New Roman" panose="02020603050405020304" pitchFamily="18" charset="0"/>
                <a:ea typeface="Calibri" panose="020F0502020204030204" pitchFamily="34" charset="0"/>
              </a:rPr>
              <a:t> we do not see much dispersion in the way residences within the same cluster are plotted on the map. They tend to form continuous areas that are separate from each other, even if 2 clusters are split into 2 separate areas on the map</a:t>
            </a:r>
          </a:p>
          <a:p>
            <a:pPr marL="0" indent="0">
              <a:buNone/>
            </a:pPr>
            <a:endParaRPr lang="en-CA" dirty="0"/>
          </a:p>
        </p:txBody>
      </p:sp>
      <p:pic>
        <p:nvPicPr>
          <p:cNvPr id="39" name="Picture 38">
            <a:extLst>
              <a:ext uri="{FF2B5EF4-FFF2-40B4-BE49-F238E27FC236}">
                <a16:creationId xmlns:a16="http://schemas.microsoft.com/office/drawing/2014/main" id="{0CF1A5BB-3E46-4AE7-8786-7E88B138FC49}"/>
              </a:ext>
            </a:extLst>
          </p:cNvPr>
          <p:cNvPicPr/>
          <p:nvPr/>
        </p:nvPicPr>
        <p:blipFill>
          <a:blip r:embed="rId2"/>
          <a:stretch>
            <a:fillRect/>
          </a:stretch>
        </p:blipFill>
        <p:spPr>
          <a:xfrm>
            <a:off x="4467037" y="2908846"/>
            <a:ext cx="5943600" cy="3672840"/>
          </a:xfrm>
          <a:prstGeom prst="rect">
            <a:avLst/>
          </a:prstGeom>
        </p:spPr>
      </p:pic>
    </p:spTree>
    <p:extLst>
      <p:ext uri="{BB962C8B-B14F-4D97-AF65-F5344CB8AC3E}">
        <p14:creationId xmlns:p14="http://schemas.microsoft.com/office/powerpoint/2010/main" val="278654365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30306FE-3C13-447E-86EE-A14EA9341C8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F4E112-810E-4A37-A8B2-3B5DDE771497}">
  <ds:schemaRefs>
    <ds:schemaRef ds:uri="http://schemas.microsoft.com/sharepoint/v3/contenttype/forms"/>
  </ds:schemaRefs>
</ds:datastoreItem>
</file>

<file path=customXml/itemProps3.xml><?xml version="1.0" encoding="utf-8"?>
<ds:datastoreItem xmlns:ds="http://schemas.openxmlformats.org/officeDocument/2006/customXml" ds:itemID="{489A431E-722E-4593-BF48-1C42686E47A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TotalTime>
  <Words>489</Words>
  <Application>Microsoft Office PowerPoint</Application>
  <PresentationFormat>Widescreen</PresentationFormat>
  <Paragraphs>36</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Century Gothic</vt:lpstr>
      <vt:lpstr>Times New Roman</vt:lpstr>
      <vt:lpstr>Wingdings 3</vt:lpstr>
      <vt:lpstr>Wisp</vt:lpstr>
      <vt:lpstr>15’min Emergency IBM Capstone</vt:lpstr>
      <vt:lpstr>CONTENT</vt:lpstr>
      <vt:lpstr>INTRODUCTION </vt:lpstr>
      <vt:lpstr>GOALS</vt:lpstr>
      <vt:lpstr>DATA</vt:lpstr>
      <vt:lpstr>APPROACH</vt:lpstr>
      <vt:lpstr>RESULT </vt:lpstr>
      <vt:lpstr>RESULT</vt:lpstr>
      <vt:lpstr>RESULT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15’min Emergency IBM Capstone</dc:title>
  <dc:creator>Priyank Vrajlal Patel</dc:creator>
  <cp:lastModifiedBy>Priyank Vrajlal Patel</cp:lastModifiedBy>
  <cp:revision>1</cp:revision>
  <dcterms:created xsi:type="dcterms:W3CDTF">2020-08-16T03:37:10Z</dcterms:created>
  <dcterms:modified xsi:type="dcterms:W3CDTF">2020-08-16T03:39:23Z</dcterms:modified>
</cp:coreProperties>
</file>

<file path=docProps/thumbnail.jpeg>
</file>